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1"/>
  </p:notesMasterIdLst>
  <p:sldIdLst>
    <p:sldId id="256" r:id="rId6"/>
    <p:sldId id="257" r:id="rId7"/>
    <p:sldId id="258" r:id="rId8"/>
    <p:sldId id="259" r:id="rId9"/>
    <p:sldId id="260" r:id="rId10"/>
  </p:sldIdLst>
  <p:sldSz cx="18288000" cy="10287000"/>
  <p:notesSz cx="6858000" cy="9144000"/>
  <p:embeddedFontLst>
    <p:embeddedFont>
      <p:font typeface="Arial Bold" charset="1" panose="020B0704020202020204"/>
      <p:regular r:id="rId14"/>
    </p:embeddedFont>
    <p:embeddedFont>
      <p:font typeface="Arial" charset="1" panose="020B060402020202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Slide" Target="notesSlides/notesSlide1.xml"/><Relationship Id="rId18" Type="http://schemas.openxmlformats.org/officeDocument/2006/relationships/notesSlide" Target="notesSlides/notesSlide4.xml"/><Relationship Id="rId8" Type="http://schemas.openxmlformats.org/officeDocument/2006/relationships/slide" Target="slides/slide3.xml"/><Relationship Id="rId3" Type="http://schemas.openxmlformats.org/officeDocument/2006/relationships/viewProps" Target="viewProps.xml"/><Relationship Id="rId21" Type="http://schemas.openxmlformats.org/officeDocument/2006/relationships/customXml" Target="../customXml/item2.xml"/><Relationship Id="rId12" Type="http://schemas.openxmlformats.org/officeDocument/2006/relationships/theme" Target="theme/theme2.xml"/><Relationship Id="rId17" Type="http://schemas.openxmlformats.org/officeDocument/2006/relationships/notesSlide" Target="notesSlides/notesSlide3.xml"/><Relationship Id="rId7" Type="http://schemas.openxmlformats.org/officeDocument/2006/relationships/slide" Target="slides/slide2.xml"/><Relationship Id="rId16" Type="http://schemas.openxmlformats.org/officeDocument/2006/relationships/notesSlide" Target="notesSlides/notesSlide2.xml"/><Relationship Id="rId2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5" Type="http://schemas.openxmlformats.org/officeDocument/2006/relationships/font" Target="fonts/font15.fntdata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Slide" Target="notesSlides/notesSlide5.xml"/><Relationship Id="rId14" Type="http://schemas.openxmlformats.org/officeDocument/2006/relationships/font" Target="fonts/font14.fntdata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3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5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jpe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.jpe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1.jpe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1.jpe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1.jpe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77340" y="2199019"/>
            <a:ext cx="15087600" cy="1786477"/>
            <a:chOff x="0" y="0"/>
            <a:chExt cx="20116800" cy="238196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116800" cy="2381969"/>
            </a:xfrm>
            <a:custGeom>
              <a:avLst/>
              <a:gdLst/>
              <a:ahLst/>
              <a:cxnLst/>
              <a:rect r="r" b="b" t="t" l="l"/>
              <a:pathLst>
                <a:path h="2381969" w="20116800">
                  <a:moveTo>
                    <a:pt x="0" y="0"/>
                  </a:moveTo>
                  <a:lnTo>
                    <a:pt x="20116800" y="0"/>
                  </a:lnTo>
                  <a:lnTo>
                    <a:pt x="20116800" y="2381969"/>
                  </a:lnTo>
                  <a:lnTo>
                    <a:pt x="0" y="23819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130010" r="0" b="-99109"/>
              </a:stretch>
            </a:blip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20116800" cy="2401019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11111"/>
                  </a:solidFill>
                  <a:latin typeface="Arial Bold"/>
                  <a:ea typeface="Arial Bold"/>
                  <a:cs typeface="Arial Bold"/>
                  <a:sym typeface="Arial Bold"/>
                </a:rPr>
                <a:t>RAPORT PRIVIND RESPECTAREA CODULUI DREPTURILOR ȘI OBLIGAȚIILOR STUDENTULUI</a:t>
              </a:r>
            </a:p>
            <a:p>
              <a:pPr algn="ctr">
                <a:lnSpc>
                  <a:spcPts val="3240"/>
                </a:lnSpc>
              </a:pPr>
            </a:p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11111"/>
                  </a:solidFill>
                  <a:latin typeface="Arial Bold"/>
                  <a:ea typeface="Arial Bold"/>
                  <a:cs typeface="Arial Bold"/>
                  <a:sym typeface="Arial Bold"/>
                </a:rPr>
                <a:t>FACULTATEA DE CONSTRUCȚII - ANUL UNIVERSITAR 2024–2025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891540" y="4679013"/>
            <a:ext cx="15653604" cy="3638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79"/>
              </a:lnSpc>
            </a:pPr>
            <a:r>
              <a:rPr lang="en-US" sz="2899" b="true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Context și colectarea datelor</a:t>
            </a:r>
          </a:p>
          <a:p>
            <a:pPr algn="just">
              <a:lnSpc>
                <a:spcPts val="2340"/>
              </a:lnSpc>
            </a:pPr>
          </a:p>
          <a:p>
            <a:pPr algn="just" marL="518160" indent="-259080" lvl="1">
              <a:lnSpc>
                <a:spcPts val="2879"/>
              </a:lnSpc>
              <a:buFont typeface="Arial"/>
              <a:buChar char="•"/>
            </a:pPr>
            <a:r>
              <a:rPr lang="en-US" sz="240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Prezentul raport a fost elaborat pe baza răspunsurilor colectate în cadrul proiectului InfoCafe, desfășurat de OSUT Cluj în perioada 24–28 martie 2025, analiza acestora fiind realizată prin raportare la prevederile CDOS.</a:t>
            </a:r>
          </a:p>
          <a:p>
            <a:pPr algn="just" marL="434340" indent="-217170" lvl="1">
              <a:lnSpc>
                <a:spcPts val="2879"/>
              </a:lnSpc>
            </a:pPr>
          </a:p>
          <a:p>
            <a:pPr algn="just" marL="434340" indent="-217170" lvl="1">
              <a:lnSpc>
                <a:spcPts val="2879"/>
              </a:lnSpc>
              <a:buFont typeface="Arial"/>
              <a:buChar char="•"/>
            </a:pPr>
            <a:r>
              <a:rPr lang="en-US" sz="240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La nivelul Facultății de Construcții au fost înregistrate 595 de răspunsuri din partea studenților, de la ciclurile de licență și master.</a:t>
            </a:r>
          </a:p>
          <a:p>
            <a:pPr algn="just" marL="434340" indent="-217170" lvl="1">
              <a:lnSpc>
                <a:spcPts val="2879"/>
              </a:lnSpc>
            </a:pPr>
          </a:p>
          <a:p>
            <a:pPr algn="just" marL="434340" indent="-217170" lvl="1">
              <a:lnSpc>
                <a:spcPts val="2879"/>
              </a:lnSpc>
              <a:buFont typeface="Arial"/>
              <a:buChar char="•"/>
            </a:pPr>
            <a:r>
              <a:rPr lang="en-US" sz="2400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Scopul acestui raport este de a evidenția atât aspectele care funcționează în mod corespunzător, cât și ariile în care se impun măsuri de îmbunătățire, în vederea creșterii calității experienței academice a studenților.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891540" y="9601200"/>
            <a:ext cx="9326880" cy="301752"/>
            <a:chOff x="0" y="0"/>
            <a:chExt cx="12435840" cy="40233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2435840" cy="402336"/>
            </a:xfrm>
            <a:custGeom>
              <a:avLst/>
              <a:gdLst/>
              <a:ahLst/>
              <a:cxnLst/>
              <a:rect r="r" b="b" t="t" l="l"/>
              <a:pathLst>
                <a:path h="402336" w="12435840">
                  <a:moveTo>
                    <a:pt x="0" y="0"/>
                  </a:moveTo>
                  <a:lnTo>
                    <a:pt x="12435840" y="0"/>
                  </a:lnTo>
                  <a:lnTo>
                    <a:pt x="12435840" y="402336"/>
                  </a:lnTo>
                  <a:lnTo>
                    <a:pt x="0" y="40233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52264" r="0" b="-552264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12435840" cy="421386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1530"/>
                </a:lnSpc>
              </a:pPr>
              <a:r>
                <a:rPr lang="en-US" sz="1275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Facultatea de Construcții - Raport CDOS 2024–2025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458826" y="215588"/>
            <a:ext cx="2206114" cy="1224096"/>
            <a:chOff x="0" y="0"/>
            <a:chExt cx="2941485" cy="163212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941447" cy="1632077"/>
            </a:xfrm>
            <a:custGeom>
              <a:avLst/>
              <a:gdLst/>
              <a:ahLst/>
              <a:cxnLst/>
              <a:rect r="r" b="b" t="t" l="l"/>
              <a:pathLst>
                <a:path h="1632077" w="2941447">
                  <a:moveTo>
                    <a:pt x="0" y="0"/>
                  </a:moveTo>
                  <a:lnTo>
                    <a:pt x="2941447" y="0"/>
                  </a:lnTo>
                  <a:lnTo>
                    <a:pt x="2941447" y="1632077"/>
                  </a:lnTo>
                  <a:lnTo>
                    <a:pt x="0" y="1632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687" r="-1" b="-691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028700" y="215588"/>
            <a:ext cx="3122324" cy="1280389"/>
            <a:chOff x="0" y="0"/>
            <a:chExt cx="4163098" cy="170718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4163060" cy="1707134"/>
            </a:xfrm>
            <a:custGeom>
              <a:avLst/>
              <a:gdLst/>
              <a:ahLst/>
              <a:cxnLst/>
              <a:rect r="r" b="b" t="t" l="l"/>
              <a:pathLst>
                <a:path h="1707134" w="4163060">
                  <a:moveTo>
                    <a:pt x="0" y="0"/>
                  </a:moveTo>
                  <a:lnTo>
                    <a:pt x="4163060" y="0"/>
                  </a:lnTo>
                  <a:lnTo>
                    <a:pt x="4163060" y="1707134"/>
                  </a:lnTo>
                  <a:lnTo>
                    <a:pt x="0" y="1707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-122340" r="0" b="-122343"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34644" y="2299078"/>
            <a:ext cx="16459200" cy="572765"/>
            <a:chOff x="0" y="0"/>
            <a:chExt cx="21945600" cy="7636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945600" cy="763687"/>
            </a:xfrm>
            <a:custGeom>
              <a:avLst/>
              <a:gdLst/>
              <a:ahLst/>
              <a:cxnLst/>
              <a:rect r="r" b="b" t="t" l="l"/>
              <a:pathLst>
                <a:path h="763687" w="21945600">
                  <a:moveTo>
                    <a:pt x="0" y="0"/>
                  </a:moveTo>
                  <a:lnTo>
                    <a:pt x="21945600" y="0"/>
                  </a:lnTo>
                  <a:lnTo>
                    <a:pt x="21945600" y="763687"/>
                  </a:lnTo>
                  <a:lnTo>
                    <a:pt x="0" y="763687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12035" r="0" b="-507823"/>
              </a:stretch>
            </a:blip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21945600" cy="782737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just">
                <a:lnSpc>
                  <a:spcPts val="3359"/>
                </a:lnSpc>
              </a:pPr>
              <a:r>
                <a:rPr lang="en-US" sz="2799" b="true">
                  <a:solidFill>
                    <a:srgbClr val="111111"/>
                  </a:solidFill>
                  <a:latin typeface="Arial Bold"/>
                  <a:ea typeface="Arial Bold"/>
                  <a:cs typeface="Arial Bold"/>
                  <a:sym typeface="Arial Bold"/>
                </a:rPr>
                <a:t>1. Aspecte pozitive evidențiate de studenți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120140" y="3397234"/>
            <a:ext cx="16047720" cy="5210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452437" indent="-226219" lvl="1">
              <a:lnSpc>
                <a:spcPts val="2999"/>
              </a:lnSpc>
              <a:buFont typeface="Arial"/>
              <a:buChar char="•"/>
            </a:pPr>
            <a:r>
              <a:rPr lang="en-US" sz="2499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Programarea examenelor este bine comunicată: peste 95% dintre respondenți au răspuns că programarea examenelor a fost publicată cu minimum două zile înainte.</a:t>
            </a:r>
          </a:p>
          <a:p>
            <a:pPr algn="just" marL="452437" indent="-226219" lvl="1">
              <a:lnSpc>
                <a:spcPts val="2999"/>
              </a:lnSpc>
            </a:pPr>
          </a:p>
          <a:p>
            <a:pPr algn="just" marL="452437" indent="-226219" lvl="1">
              <a:lnSpc>
                <a:spcPts val="2999"/>
              </a:lnSpc>
              <a:buFont typeface="Arial"/>
              <a:buChar char="•"/>
            </a:pPr>
            <a:r>
              <a:rPr lang="en-US" sz="2499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Procesul de evaluare este perceput, în general, ca fiind stabil și corect: 83% spun că nu au existat modificări neanunțate ale modalităților de evaluare, iar 87,4% consideră evaluarea obiectivă și nediscriminatorie.</a:t>
            </a:r>
          </a:p>
          <a:p>
            <a:pPr algn="just" marL="452437" indent="-226219" lvl="1">
              <a:lnSpc>
                <a:spcPts val="2999"/>
              </a:lnSpc>
            </a:pPr>
          </a:p>
          <a:p>
            <a:pPr algn="just" marL="452437" indent="-226219" lvl="1">
              <a:lnSpc>
                <a:spcPts val="2999"/>
              </a:lnSpc>
              <a:buFont typeface="Arial"/>
              <a:buChar char="•"/>
            </a:pPr>
            <a:r>
              <a:rPr lang="en-US" sz="2499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Există deschidere în stabilirea evaluărilor: peste 93% dintre studenți afirmă că au putut stabili datele de examinare de comun acord cu titularul de curs.</a:t>
            </a:r>
          </a:p>
          <a:p>
            <a:pPr algn="just" marL="452437" indent="-226219" lvl="1">
              <a:lnSpc>
                <a:spcPts val="2999"/>
              </a:lnSpc>
            </a:pPr>
          </a:p>
          <a:p>
            <a:pPr algn="just" marL="452437" indent="-226219" lvl="1">
              <a:lnSpc>
                <a:spcPts val="2999"/>
              </a:lnSpc>
              <a:buFont typeface="Arial"/>
              <a:buChar char="•"/>
            </a:pPr>
            <a:r>
              <a:rPr lang="en-US" sz="2499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Relația administrativă este apreciată pozitiv: 79,1% dintre studenți sunt mulțumiți de timpul de răspuns al conducerii / secretariatului, iar 78% de activitatea îndrumătorului de an.</a:t>
            </a:r>
          </a:p>
          <a:p>
            <a:pPr algn="just" marL="452437" indent="-226219" lvl="1">
              <a:lnSpc>
                <a:spcPts val="2999"/>
              </a:lnSpc>
            </a:pPr>
          </a:p>
          <a:p>
            <a:pPr algn="just" marL="452437" indent="-226219" lvl="1">
              <a:lnSpc>
                <a:spcPts val="2999"/>
              </a:lnSpc>
              <a:buFont typeface="Arial"/>
              <a:buChar char="•"/>
            </a:pPr>
            <a:r>
              <a:rPr lang="en-US" sz="2499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Informarea oficială funcționează bine: 84,9% spun că au fost informați la început de semestru, iar 80,2% consultă periodic pagina web a facultății.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891540" y="9601200"/>
            <a:ext cx="9326880" cy="301752"/>
            <a:chOff x="0" y="0"/>
            <a:chExt cx="12435840" cy="40233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2435840" cy="402336"/>
            </a:xfrm>
            <a:custGeom>
              <a:avLst/>
              <a:gdLst/>
              <a:ahLst/>
              <a:cxnLst/>
              <a:rect r="r" b="b" t="t" l="l"/>
              <a:pathLst>
                <a:path h="402336" w="12435840">
                  <a:moveTo>
                    <a:pt x="0" y="0"/>
                  </a:moveTo>
                  <a:lnTo>
                    <a:pt x="12435840" y="0"/>
                  </a:lnTo>
                  <a:lnTo>
                    <a:pt x="12435840" y="402336"/>
                  </a:lnTo>
                  <a:lnTo>
                    <a:pt x="0" y="40233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52264" r="0" b="-552264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12435840" cy="421386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1530"/>
                </a:lnSpc>
              </a:pPr>
              <a:r>
                <a:rPr lang="en-US" sz="1275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Facultatea de Construcții - Raport CDOS 2024–2025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458826" y="215588"/>
            <a:ext cx="2206114" cy="1224096"/>
            <a:chOff x="0" y="0"/>
            <a:chExt cx="2941485" cy="163212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941447" cy="1632077"/>
            </a:xfrm>
            <a:custGeom>
              <a:avLst/>
              <a:gdLst/>
              <a:ahLst/>
              <a:cxnLst/>
              <a:rect r="r" b="b" t="t" l="l"/>
              <a:pathLst>
                <a:path h="1632077" w="2941447">
                  <a:moveTo>
                    <a:pt x="0" y="0"/>
                  </a:moveTo>
                  <a:lnTo>
                    <a:pt x="2941447" y="0"/>
                  </a:lnTo>
                  <a:lnTo>
                    <a:pt x="2941447" y="1632077"/>
                  </a:lnTo>
                  <a:lnTo>
                    <a:pt x="0" y="1632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687" r="-1" b="-691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028700" y="215588"/>
            <a:ext cx="3122324" cy="1280389"/>
            <a:chOff x="0" y="0"/>
            <a:chExt cx="4163098" cy="170718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4163060" cy="1707134"/>
            </a:xfrm>
            <a:custGeom>
              <a:avLst/>
              <a:gdLst/>
              <a:ahLst/>
              <a:cxnLst/>
              <a:rect r="r" b="b" t="t" l="l"/>
              <a:pathLst>
                <a:path h="1707134" w="4163060">
                  <a:moveTo>
                    <a:pt x="0" y="0"/>
                  </a:moveTo>
                  <a:lnTo>
                    <a:pt x="4163060" y="0"/>
                  </a:lnTo>
                  <a:lnTo>
                    <a:pt x="4163060" y="1707134"/>
                  </a:lnTo>
                  <a:lnTo>
                    <a:pt x="0" y="1707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-122340" r="0" b="-122343"/>
              </a:stretch>
            </a:blipFill>
          </p:spPr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00100" y="1728122"/>
            <a:ext cx="16459200" cy="572765"/>
            <a:chOff x="0" y="0"/>
            <a:chExt cx="21945600" cy="7636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945600" cy="763687"/>
            </a:xfrm>
            <a:custGeom>
              <a:avLst/>
              <a:gdLst/>
              <a:ahLst/>
              <a:cxnLst/>
              <a:rect r="r" b="b" t="t" l="l"/>
              <a:pathLst>
                <a:path h="763687" w="21945600">
                  <a:moveTo>
                    <a:pt x="0" y="0"/>
                  </a:moveTo>
                  <a:lnTo>
                    <a:pt x="21945600" y="0"/>
                  </a:lnTo>
                  <a:lnTo>
                    <a:pt x="21945600" y="763687"/>
                  </a:lnTo>
                  <a:lnTo>
                    <a:pt x="0" y="763687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12035" r="0" b="-507823"/>
              </a:stretch>
            </a:blip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21945600" cy="782737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3359"/>
                </a:lnSpc>
              </a:pPr>
              <a:r>
                <a:rPr lang="en-US" sz="2799" b="true">
                  <a:solidFill>
                    <a:srgbClr val="111111"/>
                  </a:solidFill>
                  <a:latin typeface="Arial Bold"/>
                  <a:ea typeface="Arial Bold"/>
                  <a:cs typeface="Arial Bold"/>
                  <a:sym typeface="Arial Bold"/>
                </a:rPr>
                <a:t>2. Problemele principale identificate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10139" y="2567587"/>
            <a:ext cx="16867721" cy="6715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803"/>
              </a:lnSpc>
            </a:pPr>
            <a:r>
              <a:rPr lang="en-US" sz="2336" b="true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Evaluare și examinare</a:t>
            </a:r>
          </a:p>
          <a:p>
            <a:pPr algn="just">
              <a:lnSpc>
                <a:spcPts val="2803"/>
              </a:lnSpc>
            </a:pPr>
          </a:p>
          <a:p>
            <a:pPr algn="just" marL="422872" indent="-211436" lvl="1">
              <a:lnSpc>
                <a:spcPts val="2803"/>
              </a:lnSpc>
              <a:buFont typeface="Arial"/>
              <a:buChar char="•"/>
            </a:pPr>
            <a:r>
              <a:rPr lang="en-US" sz="2336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Cea mai clară problemă este comunicarea rezultatelor: peste 60% dintre studenți spun că nu primesc rezultatele evaluărilor în termen de maximum 3 zile.</a:t>
            </a:r>
          </a:p>
          <a:p>
            <a:pPr algn="just" marL="422872" indent="-211436" lvl="1">
              <a:lnSpc>
                <a:spcPts val="2803"/>
              </a:lnSpc>
            </a:pPr>
          </a:p>
          <a:p>
            <a:pPr algn="just" marL="422872" indent="-211436" lvl="1">
              <a:lnSpc>
                <a:spcPts val="2803"/>
              </a:lnSpc>
              <a:buFont typeface="Arial"/>
              <a:buChar char="•"/>
            </a:pPr>
            <a:r>
              <a:rPr lang="en-US" sz="2336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Transparența baremelor rămâne neuniformă: doar 49,3% spun că baremul este pus la dispoziție în maximum 24 de ore.</a:t>
            </a:r>
          </a:p>
          <a:p>
            <a:pPr algn="just" marL="422872" indent="-211436" lvl="1">
              <a:lnSpc>
                <a:spcPts val="2803"/>
              </a:lnSpc>
            </a:pPr>
          </a:p>
          <a:p>
            <a:pPr algn="just">
              <a:lnSpc>
                <a:spcPts val="2803"/>
              </a:lnSpc>
            </a:pPr>
            <a:r>
              <a:rPr lang="en-US" b="true" sz="2336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Activități didactice și climat academic</a:t>
            </a:r>
          </a:p>
          <a:p>
            <a:pPr algn="just" marL="422872" indent="-211436" lvl="1">
              <a:lnSpc>
                <a:spcPts val="2803"/>
              </a:lnSpc>
            </a:pPr>
          </a:p>
          <a:p>
            <a:pPr algn="just" marL="422872" indent="-211436" lvl="1">
              <a:lnSpc>
                <a:spcPts val="2803"/>
              </a:lnSpc>
              <a:buFont typeface="Arial"/>
              <a:buChar char="•"/>
            </a:pPr>
            <a:r>
              <a:rPr lang="en-US" sz="2336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44,7% dintre respondenți spun că au avut zile cu mai mult de 8 ore de activități didactice, ceea ce indică o încărcare semnificativă pentru o parte dintre studenți.</a:t>
            </a:r>
          </a:p>
          <a:p>
            <a:pPr algn="just" marL="422872" indent="-211436" lvl="1">
              <a:lnSpc>
                <a:spcPts val="2803"/>
              </a:lnSpc>
            </a:pPr>
          </a:p>
          <a:p>
            <a:pPr algn="just">
              <a:lnSpc>
                <a:spcPts val="2803"/>
              </a:lnSpc>
            </a:pPr>
            <a:r>
              <a:rPr lang="en-US" b="true" sz="2336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Servicii și informare</a:t>
            </a:r>
          </a:p>
          <a:p>
            <a:pPr algn="just" marL="422872" indent="-211436" lvl="1">
              <a:lnSpc>
                <a:spcPts val="2803"/>
              </a:lnSpc>
            </a:pPr>
          </a:p>
          <a:p>
            <a:pPr algn="just" marL="422872" indent="-211436" lvl="1">
              <a:lnSpc>
                <a:spcPts val="2803"/>
              </a:lnSpc>
              <a:buFont typeface="Arial"/>
              <a:buChar char="•"/>
            </a:pPr>
            <a:r>
              <a:rPr lang="en-US" sz="2336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CCOC este cunoscut de mulți studenți, dar nu este foarte utilizat : peste 68% nu au apelat la aceste servicii, iar aprecierile privind activitatea centrului sunt moderate.</a:t>
            </a:r>
          </a:p>
          <a:p>
            <a:pPr algn="just" marL="422872" indent="-211436" lvl="1">
              <a:lnSpc>
                <a:spcPts val="2803"/>
              </a:lnSpc>
            </a:pPr>
          </a:p>
          <a:p>
            <a:pPr algn="just" marL="422872" indent="-211436" lvl="1">
              <a:lnSpc>
                <a:spcPts val="2803"/>
              </a:lnSpc>
              <a:buFont typeface="Arial"/>
              <a:buChar char="•"/>
            </a:pPr>
            <a:r>
              <a:rPr lang="en-US" sz="2336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În zona accesibilității pentru studenții cu dizabilități apare mai ales o problemă de informare: peste 68% spun că nu cunosc dacă există mijloace alternative de predare adaptate.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891540" y="9601200"/>
            <a:ext cx="9326880" cy="301752"/>
            <a:chOff x="0" y="0"/>
            <a:chExt cx="12435840" cy="40233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2435840" cy="402336"/>
            </a:xfrm>
            <a:custGeom>
              <a:avLst/>
              <a:gdLst/>
              <a:ahLst/>
              <a:cxnLst/>
              <a:rect r="r" b="b" t="t" l="l"/>
              <a:pathLst>
                <a:path h="402336" w="12435840">
                  <a:moveTo>
                    <a:pt x="0" y="0"/>
                  </a:moveTo>
                  <a:lnTo>
                    <a:pt x="12435840" y="0"/>
                  </a:lnTo>
                  <a:lnTo>
                    <a:pt x="12435840" y="402336"/>
                  </a:lnTo>
                  <a:lnTo>
                    <a:pt x="0" y="40233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52264" r="0" b="-552264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12435840" cy="421386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1530"/>
                </a:lnSpc>
              </a:pPr>
              <a:r>
                <a:rPr lang="en-US" sz="1275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Facultatea de Construcții - Raport CDOS 2024–2025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458826" y="215588"/>
            <a:ext cx="2206114" cy="1224096"/>
            <a:chOff x="0" y="0"/>
            <a:chExt cx="2941485" cy="163212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941447" cy="1632077"/>
            </a:xfrm>
            <a:custGeom>
              <a:avLst/>
              <a:gdLst/>
              <a:ahLst/>
              <a:cxnLst/>
              <a:rect r="r" b="b" t="t" l="l"/>
              <a:pathLst>
                <a:path h="1632077" w="2941447">
                  <a:moveTo>
                    <a:pt x="0" y="0"/>
                  </a:moveTo>
                  <a:lnTo>
                    <a:pt x="2941447" y="0"/>
                  </a:lnTo>
                  <a:lnTo>
                    <a:pt x="2941447" y="1632077"/>
                  </a:lnTo>
                  <a:lnTo>
                    <a:pt x="0" y="1632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687" r="-1" b="-691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028700" y="215588"/>
            <a:ext cx="3122324" cy="1280389"/>
            <a:chOff x="0" y="0"/>
            <a:chExt cx="4163098" cy="170718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4163060" cy="1707134"/>
            </a:xfrm>
            <a:custGeom>
              <a:avLst/>
              <a:gdLst/>
              <a:ahLst/>
              <a:cxnLst/>
              <a:rect r="r" b="b" t="t" l="l"/>
              <a:pathLst>
                <a:path h="1707134" w="4163060">
                  <a:moveTo>
                    <a:pt x="0" y="0"/>
                  </a:moveTo>
                  <a:lnTo>
                    <a:pt x="4163060" y="0"/>
                  </a:lnTo>
                  <a:lnTo>
                    <a:pt x="4163060" y="1707134"/>
                  </a:lnTo>
                  <a:lnTo>
                    <a:pt x="0" y="1707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-122340" r="0" b="-122343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91540" y="1495976"/>
            <a:ext cx="16459200" cy="572765"/>
            <a:chOff x="0" y="0"/>
            <a:chExt cx="21945600" cy="7636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945600" cy="763687"/>
            </a:xfrm>
            <a:custGeom>
              <a:avLst/>
              <a:gdLst/>
              <a:ahLst/>
              <a:cxnLst/>
              <a:rect r="r" b="b" t="t" l="l"/>
              <a:pathLst>
                <a:path h="763687" w="21945600">
                  <a:moveTo>
                    <a:pt x="0" y="0"/>
                  </a:moveTo>
                  <a:lnTo>
                    <a:pt x="21945600" y="0"/>
                  </a:lnTo>
                  <a:lnTo>
                    <a:pt x="21945600" y="763687"/>
                  </a:lnTo>
                  <a:lnTo>
                    <a:pt x="0" y="763687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12035" r="0" b="-507823"/>
              </a:stretch>
            </a:blip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21945600" cy="782737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just">
                <a:lnSpc>
                  <a:spcPts val="3359"/>
                </a:lnSpc>
              </a:pPr>
              <a:r>
                <a:rPr lang="en-US" sz="2799" b="true">
                  <a:solidFill>
                    <a:srgbClr val="111111"/>
                  </a:solidFill>
                  <a:latin typeface="Arial Bold"/>
                  <a:ea typeface="Arial Bold"/>
                  <a:cs typeface="Arial Bold"/>
                  <a:sym typeface="Arial Bold"/>
                </a:rPr>
                <a:t>3. Direcții de măsuri propuse la nivelul facultății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77142" y="2295775"/>
            <a:ext cx="16973598" cy="7456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901"/>
              </a:lnSpc>
            </a:pPr>
            <a:r>
              <a:rPr lang="en-US" sz="2418" b="true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Evaluare și transparență</a:t>
            </a:r>
          </a:p>
          <a:p>
            <a:pPr algn="just">
              <a:lnSpc>
                <a:spcPts val="2668"/>
              </a:lnSpc>
            </a:pPr>
          </a:p>
          <a:p>
            <a:pPr algn="just" marL="402452" indent="-201226" lvl="1">
              <a:lnSpc>
                <a:spcPts val="2668"/>
              </a:lnSpc>
              <a:buFont typeface="Arial"/>
              <a:buChar char="•"/>
            </a:pP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Monitorizarea la nivel de departament, a termenului de afișare a rezultatelor</a:t>
            </a:r>
          </a:p>
          <a:p>
            <a:pPr algn="just" marL="402452" indent="-201226" lvl="1">
              <a:lnSpc>
                <a:spcPts val="2668"/>
              </a:lnSpc>
              <a:buFont typeface="Arial"/>
              <a:buChar char="•"/>
            </a:pP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Clarificarea responsabilităților privind comunicarea notelor și a baremelor.</a:t>
            </a:r>
          </a:p>
          <a:p>
            <a:pPr algn="just">
              <a:lnSpc>
                <a:spcPts val="2668"/>
              </a:lnSpc>
            </a:pPr>
          </a:p>
          <a:p>
            <a:pPr algn="just">
              <a:lnSpc>
                <a:spcPts val="2901"/>
              </a:lnSpc>
            </a:pPr>
            <a:r>
              <a:rPr lang="en-US" sz="2418" b="true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Organizarea activităților didactice</a:t>
            </a:r>
          </a:p>
          <a:p>
            <a:pPr algn="just">
              <a:lnSpc>
                <a:spcPts val="2668"/>
              </a:lnSpc>
            </a:pPr>
          </a:p>
          <a:p>
            <a:pPr algn="just" marL="402452" indent="-201226" lvl="1">
              <a:lnSpc>
                <a:spcPts val="2668"/>
              </a:lnSpc>
              <a:buFont typeface="Arial"/>
              <a:buChar char="•"/>
            </a:pP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Analiza cauzelor care conduc la depășirea pragului de 8 ore pe zi.</a:t>
            </a:r>
          </a:p>
          <a:p>
            <a:pPr algn="just" marL="402452" indent="-201226" lvl="1">
              <a:lnSpc>
                <a:spcPts val="2668"/>
              </a:lnSpc>
            </a:pPr>
          </a:p>
          <a:p>
            <a:pPr algn="just">
              <a:lnSpc>
                <a:spcPts val="2668"/>
              </a:lnSpc>
            </a:pPr>
          </a:p>
          <a:p>
            <a:pPr algn="just">
              <a:lnSpc>
                <a:spcPts val="2901"/>
              </a:lnSpc>
            </a:pPr>
            <a:r>
              <a:rPr lang="en-US" sz="2418" b="true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Sprijin și accesibilitate</a:t>
            </a:r>
          </a:p>
          <a:p>
            <a:pPr algn="just" marL="402452" indent="-201226" lvl="1">
              <a:lnSpc>
                <a:spcPts val="2668"/>
              </a:lnSpc>
            </a:pPr>
          </a:p>
          <a:p>
            <a:pPr algn="just" marL="402452" indent="-201226" lvl="1">
              <a:lnSpc>
                <a:spcPts val="2668"/>
              </a:lnSpc>
              <a:buFont typeface="Arial"/>
              <a:buChar char="•"/>
            </a:pP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Creșterea vizibilității serviciilor CCOC prin comunicări periodice și colaborare cu îndrumătorii de an, studenții reprezentanți și organizațiile studențești.</a:t>
            </a:r>
          </a:p>
          <a:p>
            <a:pPr algn="just" marL="402452" indent="-201226" lvl="1">
              <a:lnSpc>
                <a:spcPts val="2668"/>
              </a:lnSpc>
            </a:pPr>
          </a:p>
          <a:p>
            <a:pPr algn="just" marL="402452" indent="-201226" lvl="1">
              <a:lnSpc>
                <a:spcPts val="2668"/>
              </a:lnSpc>
              <a:buFont typeface="Arial"/>
              <a:buChar char="•"/>
            </a:pP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nformarea clară privind măsurile de sprijin disponibile pentru studenții cu dizabilități, inclusiv evaluarea adaptată, și îmbunătățirea condițiilor de participare la activitatea academică.</a:t>
            </a:r>
          </a:p>
          <a:p>
            <a:pPr algn="just">
              <a:lnSpc>
                <a:spcPts val="2668"/>
              </a:lnSpc>
            </a:pPr>
          </a:p>
          <a:p>
            <a:pPr algn="just">
              <a:lnSpc>
                <a:spcPts val="2901"/>
              </a:lnSpc>
            </a:pPr>
            <a:r>
              <a:rPr lang="en-US" sz="2418" b="true">
                <a:solidFill>
                  <a:srgbClr val="B00000"/>
                </a:solidFill>
                <a:latin typeface="Arial Bold"/>
                <a:ea typeface="Arial Bold"/>
                <a:cs typeface="Arial Bold"/>
                <a:sym typeface="Arial Bold"/>
              </a:rPr>
              <a:t>Spații pentru studenți</a:t>
            </a:r>
          </a:p>
          <a:p>
            <a:pPr algn="just">
              <a:lnSpc>
                <a:spcPts val="2668"/>
              </a:lnSpc>
            </a:pPr>
          </a:p>
          <a:p>
            <a:pPr algn="just" marL="480118" indent="-240059" lvl="1">
              <a:lnSpc>
                <a:spcPts val="2668"/>
              </a:lnSpc>
              <a:buFont typeface="Arial"/>
              <a:buChar char="•"/>
            </a:pPr>
            <a:r>
              <a:rPr lang="en-US" sz="2223">
                <a:solidFill>
                  <a:srgbClr val="111111"/>
                </a:solidFill>
                <a:latin typeface="Arial"/>
                <a:ea typeface="Arial"/>
                <a:cs typeface="Arial"/>
                <a:sym typeface="Arial"/>
              </a:rPr>
              <a:t>amenajarea unei zone dedicate studenților pentru studiu, relaxare și petrecerea timpului între activități didactice.</a:t>
            </a:r>
          </a:p>
          <a:p>
            <a:pPr algn="just">
              <a:lnSpc>
                <a:spcPts val="2668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891540" y="9601200"/>
            <a:ext cx="9326880" cy="301752"/>
            <a:chOff x="0" y="0"/>
            <a:chExt cx="12435840" cy="40233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2435840" cy="402336"/>
            </a:xfrm>
            <a:custGeom>
              <a:avLst/>
              <a:gdLst/>
              <a:ahLst/>
              <a:cxnLst/>
              <a:rect r="r" b="b" t="t" l="l"/>
              <a:pathLst>
                <a:path h="402336" w="12435840">
                  <a:moveTo>
                    <a:pt x="0" y="0"/>
                  </a:moveTo>
                  <a:lnTo>
                    <a:pt x="12435840" y="0"/>
                  </a:lnTo>
                  <a:lnTo>
                    <a:pt x="12435840" y="402336"/>
                  </a:lnTo>
                  <a:lnTo>
                    <a:pt x="0" y="40233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52264" r="0" b="-552264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12435840" cy="421386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1530"/>
                </a:lnSpc>
              </a:pPr>
              <a:r>
                <a:rPr lang="en-US" sz="1275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Facultatea de Construcții - Raport CDOS 2024–2025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458826" y="215588"/>
            <a:ext cx="2206114" cy="1224096"/>
            <a:chOff x="0" y="0"/>
            <a:chExt cx="2941485" cy="163212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941447" cy="1632077"/>
            </a:xfrm>
            <a:custGeom>
              <a:avLst/>
              <a:gdLst/>
              <a:ahLst/>
              <a:cxnLst/>
              <a:rect r="r" b="b" t="t" l="l"/>
              <a:pathLst>
                <a:path h="1632077" w="2941447">
                  <a:moveTo>
                    <a:pt x="0" y="0"/>
                  </a:moveTo>
                  <a:lnTo>
                    <a:pt x="2941447" y="0"/>
                  </a:lnTo>
                  <a:lnTo>
                    <a:pt x="2941447" y="1632077"/>
                  </a:lnTo>
                  <a:lnTo>
                    <a:pt x="0" y="1632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687" r="-1" b="-691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1028700" y="215588"/>
            <a:ext cx="3122324" cy="1280389"/>
            <a:chOff x="0" y="0"/>
            <a:chExt cx="4163098" cy="170718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4163060" cy="1707134"/>
            </a:xfrm>
            <a:custGeom>
              <a:avLst/>
              <a:gdLst/>
              <a:ahLst/>
              <a:cxnLst/>
              <a:rect r="r" b="b" t="t" l="l"/>
              <a:pathLst>
                <a:path h="1707134" w="4163060">
                  <a:moveTo>
                    <a:pt x="0" y="0"/>
                  </a:moveTo>
                  <a:lnTo>
                    <a:pt x="4163060" y="0"/>
                  </a:lnTo>
                  <a:lnTo>
                    <a:pt x="4163060" y="1707134"/>
                  </a:lnTo>
                  <a:lnTo>
                    <a:pt x="0" y="1707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-122340" r="0" b="-122343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00100" y="3000959"/>
            <a:ext cx="16459200" cy="572765"/>
            <a:chOff x="0" y="0"/>
            <a:chExt cx="21945600" cy="7636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945600" cy="763687"/>
            </a:xfrm>
            <a:custGeom>
              <a:avLst/>
              <a:gdLst/>
              <a:ahLst/>
              <a:cxnLst/>
              <a:rect r="r" b="b" t="t" l="l"/>
              <a:pathLst>
                <a:path h="763687" w="21945600">
                  <a:moveTo>
                    <a:pt x="0" y="0"/>
                  </a:moveTo>
                  <a:lnTo>
                    <a:pt x="21945600" y="0"/>
                  </a:lnTo>
                  <a:lnTo>
                    <a:pt x="21945600" y="763687"/>
                  </a:lnTo>
                  <a:lnTo>
                    <a:pt x="0" y="763687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12035" r="0" b="-507823"/>
              </a:stretch>
            </a:blip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21945600" cy="782737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just">
                <a:lnSpc>
                  <a:spcPts val="3359"/>
                </a:lnSpc>
              </a:pPr>
              <a:r>
                <a:rPr lang="en-US" sz="2799" b="true">
                  <a:solidFill>
                    <a:srgbClr val="111111"/>
                  </a:solidFill>
                  <a:latin typeface="Arial Bold"/>
                  <a:ea typeface="Arial Bold"/>
                  <a:cs typeface="Arial Bold"/>
                  <a:sym typeface="Arial Bold"/>
                </a:rPr>
                <a:t>4. Concluzie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00100" y="3287342"/>
            <a:ext cx="13729967" cy="5457025"/>
            <a:chOff x="0" y="0"/>
            <a:chExt cx="14857174" cy="590503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857174" cy="5905038"/>
            </a:xfrm>
            <a:custGeom>
              <a:avLst/>
              <a:gdLst/>
              <a:ahLst/>
              <a:cxnLst/>
              <a:rect r="r" b="b" t="t" l="l"/>
              <a:pathLst>
                <a:path h="5905038" w="14857174">
                  <a:moveTo>
                    <a:pt x="0" y="0"/>
                  </a:moveTo>
                  <a:lnTo>
                    <a:pt x="14857174" y="0"/>
                  </a:lnTo>
                  <a:lnTo>
                    <a:pt x="14857174" y="5905038"/>
                  </a:lnTo>
                  <a:lnTo>
                    <a:pt x="0" y="590503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43494" r="-32939" b="13147"/>
              </a:stretch>
            </a:blipFill>
          </p:spPr>
        </p:sp>
        <p:sp>
          <p:nvSpPr>
            <p:cNvPr name="TextBox 7" id="7"/>
            <p:cNvSpPr txBox="true"/>
            <p:nvPr/>
          </p:nvSpPr>
          <p:spPr>
            <a:xfrm>
              <a:off x="0" y="-9525"/>
              <a:ext cx="14857174" cy="5914563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just">
                <a:lnSpc>
                  <a:spcPts val="2999"/>
                </a:lnSpc>
              </a:pPr>
              <a:r>
                <a:rPr lang="en-US" sz="24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Analiza răspunsurilor arată că, la nivelul Facultății de Construcții, prevederile CDOS sunt respectate în mare măsură, însă există câteva zone care necesită atenție constantă: comunicarea rapidă a rezultatelor, transparența baremelor, încărcarea zilnică a activităților didactice și vizibilitatea unor servicii de sprijin.</a:t>
              </a:r>
            </a:p>
            <a:p>
              <a:pPr algn="just">
                <a:lnSpc>
                  <a:spcPts val="2999"/>
                </a:lnSpc>
              </a:pPr>
            </a:p>
            <a:p>
              <a:pPr algn="just">
                <a:lnSpc>
                  <a:spcPts val="2999"/>
                </a:lnSpc>
              </a:pPr>
              <a:r>
                <a:rPr lang="en-US" sz="24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Acest raport urmărește o abordare constructivă, bazată pe colaborare între universitate, cadre didactice și reprezentanții studenților.</a:t>
              </a:r>
            </a:p>
            <a:p>
              <a:pPr algn="just">
                <a:lnSpc>
                  <a:spcPts val="299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891540" y="9601200"/>
            <a:ext cx="9326880" cy="301752"/>
            <a:chOff x="0" y="0"/>
            <a:chExt cx="12435840" cy="40233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2435840" cy="402336"/>
            </a:xfrm>
            <a:custGeom>
              <a:avLst/>
              <a:gdLst/>
              <a:ahLst/>
              <a:cxnLst/>
              <a:rect r="r" b="b" t="t" l="l"/>
              <a:pathLst>
                <a:path h="402336" w="12435840">
                  <a:moveTo>
                    <a:pt x="0" y="0"/>
                  </a:moveTo>
                  <a:lnTo>
                    <a:pt x="12435840" y="0"/>
                  </a:lnTo>
                  <a:lnTo>
                    <a:pt x="12435840" y="402336"/>
                  </a:lnTo>
                  <a:lnTo>
                    <a:pt x="0" y="40233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0" t="-552264" r="0" b="-552264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19050"/>
              <a:ext cx="12435840" cy="421386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1530"/>
                </a:lnSpc>
              </a:pPr>
              <a:r>
                <a:rPr lang="en-US" sz="1275">
                  <a:solidFill>
                    <a:srgbClr val="666666"/>
                  </a:solidFill>
                  <a:latin typeface="Arial"/>
                  <a:ea typeface="Arial"/>
                  <a:cs typeface="Arial"/>
                  <a:sym typeface="Arial"/>
                </a:rPr>
                <a:t>Facultatea de Construcții - Raport CDOS 2024–2025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4458826" y="215588"/>
            <a:ext cx="2206114" cy="1224096"/>
            <a:chOff x="0" y="0"/>
            <a:chExt cx="2941485" cy="163212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941447" cy="1632077"/>
            </a:xfrm>
            <a:custGeom>
              <a:avLst/>
              <a:gdLst/>
              <a:ahLst/>
              <a:cxnLst/>
              <a:rect r="r" b="b" t="t" l="l"/>
              <a:pathLst>
                <a:path h="1632077" w="2941447">
                  <a:moveTo>
                    <a:pt x="0" y="0"/>
                  </a:moveTo>
                  <a:lnTo>
                    <a:pt x="2941447" y="0"/>
                  </a:lnTo>
                  <a:lnTo>
                    <a:pt x="2941447" y="1632077"/>
                  </a:lnTo>
                  <a:lnTo>
                    <a:pt x="0" y="1632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687" r="-1" b="-691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028700" y="215588"/>
            <a:ext cx="3122324" cy="1280389"/>
            <a:chOff x="0" y="0"/>
            <a:chExt cx="4163098" cy="170718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163060" cy="1707134"/>
            </a:xfrm>
            <a:custGeom>
              <a:avLst/>
              <a:gdLst/>
              <a:ahLst/>
              <a:cxnLst/>
              <a:rect r="r" b="b" t="t" l="l"/>
              <a:pathLst>
                <a:path h="1707134" w="4163060">
                  <a:moveTo>
                    <a:pt x="0" y="0"/>
                  </a:moveTo>
                  <a:lnTo>
                    <a:pt x="4163060" y="0"/>
                  </a:lnTo>
                  <a:lnTo>
                    <a:pt x="4163060" y="1707134"/>
                  </a:lnTo>
                  <a:lnTo>
                    <a:pt x="0" y="1707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-122340" r="0" b="-122343"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67D3A01D54F745878943212C1A7BF5" ma:contentTypeVersion="13" ma:contentTypeDescription="Create a new document." ma:contentTypeScope="" ma:versionID="0b7139decba720079229c94e0f223717">
  <xsd:schema xmlns:xsd="http://www.w3.org/2001/XMLSchema" xmlns:xs="http://www.w3.org/2001/XMLSchema" xmlns:p="http://schemas.microsoft.com/office/2006/metadata/properties" xmlns:ns2="be1b991d-bed4-4d79-b291-70e8950ed043" xmlns:ns3="5f690d76-9059-4463-989b-25d7feb5b1a0" targetNamespace="http://schemas.microsoft.com/office/2006/metadata/properties" ma:root="true" ma:fieldsID="467da0d703cdce83a706e105a539fc7f" ns2:_="" ns3:_="">
    <xsd:import namespace="be1b991d-bed4-4d79-b291-70e8950ed043"/>
    <xsd:import namespace="5f690d76-9059-4463-989b-25d7feb5b1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1b991d-bed4-4d79-b291-70e8950ed0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a4a520e9-238f-4391-a566-21dd424747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690d76-9059-4463-989b-25d7feb5b1a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f4afb7d5-3936-4cda-868a-f58271ab71c0}" ma:internalName="TaxCatchAll" ma:showField="CatchAllData" ma:web="5f690d76-9059-4463-989b-25d7feb5b1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e1b991d-bed4-4d79-b291-70e8950ed043">
      <Terms xmlns="http://schemas.microsoft.com/office/infopath/2007/PartnerControls"/>
    </lcf76f155ced4ddcb4097134ff3c332f>
    <TaxCatchAll xmlns="5f690d76-9059-4463-989b-25d7feb5b1a0" xsi:nil="true"/>
  </documentManagement>
</p:properties>
</file>

<file path=customXml/itemProps1.xml><?xml version="1.0" encoding="utf-8"?>
<ds:datastoreItem xmlns:ds="http://schemas.openxmlformats.org/officeDocument/2006/customXml" ds:itemID="{923BEB13-8667-4EBA-AF31-0A3FE90BCB3A}"/>
</file>

<file path=customXml/itemProps2.xml><?xml version="1.0" encoding="utf-8"?>
<ds:datastoreItem xmlns:ds="http://schemas.openxmlformats.org/officeDocument/2006/customXml" ds:itemID="{F3500717-FA31-45AF-A719-090EA4931B34}"/>
</file>

<file path=customXml/itemProps3.xml><?xml version="1.0" encoding="utf-8"?>
<ds:datastoreItem xmlns:ds="http://schemas.openxmlformats.org/officeDocument/2006/customXml" ds:itemID="{5D0F8CC8-4E95-4761-B079-EB402DD045E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Raport CDOS Facultatea de Constructii.pptx</dc:title>
  <cp:revision>1</cp:revision>
  <dcterms:created xsi:type="dcterms:W3CDTF">2006-08-16T00:00:00Z</dcterms:created>
  <dcterms:modified xsi:type="dcterms:W3CDTF">2011-08-01T06:04:30Z</dcterms:modified>
  <dc:identifier>DAHEQNGSNk4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0x0101004267D3A01D54F745878943212C1A7BF5</vt:lpwstr>
  </property>
</Properties>
</file>